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7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9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D811-FDF9-46E2-B4E0-4CF8FD3B253A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83775E-DC13-6249-A8AC-07A89E8A9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" y="0"/>
            <a:ext cx="7663543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C2EA0A-F7AC-76D8-2EC9-780276E153B0}"/>
              </a:ext>
            </a:extLst>
          </p:cNvPr>
          <p:cNvSpPr txBox="1"/>
          <p:nvPr/>
        </p:nvSpPr>
        <p:spPr>
          <a:xfrm>
            <a:off x="1779911" y="2819782"/>
            <a:ext cx="2081048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14" dirty="0">
                <a:solidFill>
                  <a:schemeClr val="bg1"/>
                </a:solidFill>
                <a:latin typeface="+mj-lt"/>
              </a:rPr>
              <a:t>Calendar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A0BE66-C1BF-191A-A8DF-6640952B6991}"/>
              </a:ext>
            </a:extLst>
          </p:cNvPr>
          <p:cNvSpPr txBox="1"/>
          <p:nvPr/>
        </p:nvSpPr>
        <p:spPr>
          <a:xfrm>
            <a:off x="4001815" y="2819782"/>
            <a:ext cx="349043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14" dirty="0">
                <a:solidFill>
                  <a:schemeClr val="bg1"/>
                </a:solidFill>
                <a:latin typeface="+mj-lt"/>
              </a:rPr>
              <a:t>Learning Targets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23255D-C17B-E72A-B9A6-4FA07792B39C}"/>
              </a:ext>
            </a:extLst>
          </p:cNvPr>
          <p:cNvSpPr txBox="1"/>
          <p:nvPr/>
        </p:nvSpPr>
        <p:spPr>
          <a:xfrm>
            <a:off x="1780378" y="6424034"/>
            <a:ext cx="4665842" cy="6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52" dirty="0">
                <a:solidFill>
                  <a:schemeClr val="bg1"/>
                </a:solidFill>
                <a:latin typeface="+mj-lt"/>
              </a:rPr>
              <a:t>Things to Know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6ABA3B-935A-84E9-6494-05DA7BA59FCE}"/>
              </a:ext>
            </a:extLst>
          </p:cNvPr>
          <p:cNvSpPr txBox="1"/>
          <p:nvPr/>
        </p:nvSpPr>
        <p:spPr>
          <a:xfrm>
            <a:off x="5329537" y="1626559"/>
            <a:ext cx="2233366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Emails:</a:t>
            </a:r>
          </a:p>
          <a:p>
            <a:pPr algn="ctr"/>
            <a:r>
              <a:rPr lang="en-US" sz="1152" dirty="0" err="1">
                <a:latin typeface="+mj-lt"/>
              </a:rPr>
              <a:t>mason.johnson@jcschools.us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danielle.mcgeorge@jcschools.us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theresa.schell@jcschools.us</a:t>
            </a:r>
            <a:endParaRPr lang="en-US" sz="1152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8F23EE-EEBA-AEA4-63E8-770929547841}"/>
              </a:ext>
            </a:extLst>
          </p:cNvPr>
          <p:cNvSpPr txBox="1"/>
          <p:nvPr/>
        </p:nvSpPr>
        <p:spPr>
          <a:xfrm>
            <a:off x="248061" y="3326701"/>
            <a:ext cx="3490436" cy="167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67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M 03/17 </a:t>
            </a:r>
            <a:r>
              <a:rPr lang="en-US" sz="1467" dirty="0">
                <a:latin typeface="+mj-lt"/>
              </a:rPr>
              <a:t>C Day</a:t>
            </a:r>
          </a:p>
          <a:p>
            <a:r>
              <a:rPr lang="en-US" sz="1467" b="1" dirty="0">
                <a:latin typeface="+mj-lt"/>
              </a:rPr>
              <a:t>Tu 03/18 </a:t>
            </a:r>
            <a:r>
              <a:rPr lang="en-US" sz="1467" dirty="0">
                <a:latin typeface="+mj-lt"/>
              </a:rPr>
              <a:t> A Day</a:t>
            </a:r>
          </a:p>
          <a:p>
            <a:r>
              <a:rPr lang="en-US" sz="1467" b="1" dirty="0">
                <a:latin typeface="+mj-lt"/>
              </a:rPr>
              <a:t>W 03/19</a:t>
            </a:r>
            <a:r>
              <a:rPr lang="en-US" sz="1467" dirty="0">
                <a:latin typeface="+mj-lt"/>
              </a:rPr>
              <a:t>  B Day</a:t>
            </a:r>
          </a:p>
          <a:p>
            <a:r>
              <a:rPr lang="en-US" sz="1467" b="1" dirty="0">
                <a:latin typeface="+mj-lt"/>
              </a:rPr>
              <a:t>Th 03/20</a:t>
            </a:r>
            <a:r>
              <a:rPr lang="en-US" sz="1467" dirty="0">
                <a:latin typeface="+mj-lt"/>
              </a:rPr>
              <a:t>  C Day</a:t>
            </a:r>
          </a:p>
          <a:p>
            <a:r>
              <a:rPr lang="en-US" sz="1467" b="1" dirty="0">
                <a:latin typeface="+mj-lt"/>
              </a:rPr>
              <a:t>F 03/21</a:t>
            </a:r>
            <a:r>
              <a:rPr lang="en-US" sz="1467" dirty="0">
                <a:latin typeface="+mj-lt"/>
              </a:rPr>
              <a:t>  A Day, Library Check-Out</a:t>
            </a:r>
          </a:p>
          <a:p>
            <a:r>
              <a:rPr lang="en-US" sz="1467" b="1" dirty="0">
                <a:latin typeface="+mj-lt"/>
              </a:rPr>
              <a:t>March 24-28 No School, Spring Break!</a:t>
            </a:r>
            <a:endParaRPr lang="en-US" sz="1467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F85E3D-0E05-131A-FCD6-A1D12630A318}"/>
              </a:ext>
            </a:extLst>
          </p:cNvPr>
          <p:cNvSpPr txBox="1"/>
          <p:nvPr/>
        </p:nvSpPr>
        <p:spPr>
          <a:xfrm>
            <a:off x="4001814" y="3307490"/>
            <a:ext cx="3490436" cy="3037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26" b="1" dirty="0">
                <a:latin typeface="+mj-lt"/>
              </a:rPr>
              <a:t>Reading/Writing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put a list of words in alphabetical order.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read a story featuring words ‘o’.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sort words with “</a:t>
            </a:r>
            <a:r>
              <a:rPr lang="en-US" sz="1126" dirty="0" err="1">
                <a:latin typeface="+mj-lt"/>
              </a:rPr>
              <a:t>o_e</a:t>
            </a:r>
            <a:r>
              <a:rPr lang="en-US" sz="1126" dirty="0">
                <a:latin typeface="+mj-lt"/>
              </a:rPr>
              <a:t>” &gt; /</a:t>
            </a:r>
            <a:r>
              <a:rPr lang="en-US" sz="1126" dirty="0" err="1">
                <a:latin typeface="+mj-lt"/>
              </a:rPr>
              <a:t>oe</a:t>
            </a:r>
            <a:r>
              <a:rPr lang="en-US" sz="1126" dirty="0">
                <a:latin typeface="+mj-lt"/>
              </a:rPr>
              <a:t>/ and /u/.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spell words with the suffixes –</a:t>
            </a:r>
            <a:r>
              <a:rPr lang="en-US" sz="1126" dirty="0" err="1">
                <a:latin typeface="+mj-lt"/>
              </a:rPr>
              <a:t>tion</a:t>
            </a:r>
            <a:r>
              <a:rPr lang="en-US" sz="1126" dirty="0">
                <a:latin typeface="+mj-lt"/>
              </a:rPr>
              <a:t>, -</a:t>
            </a:r>
            <a:r>
              <a:rPr lang="en-US" sz="1126" dirty="0" err="1">
                <a:latin typeface="+mj-lt"/>
              </a:rPr>
              <a:t>el</a:t>
            </a:r>
            <a:r>
              <a:rPr lang="en-US" sz="1126" dirty="0">
                <a:latin typeface="+mj-lt"/>
              </a:rPr>
              <a:t>, and –le and the Tricky Word Schwa and will alphabetize words featuring these suffixes. </a:t>
            </a:r>
          </a:p>
          <a:p>
            <a:r>
              <a:rPr lang="en-US" sz="1126" b="1" dirty="0">
                <a:latin typeface="+mj-lt"/>
              </a:rPr>
              <a:t>Math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use place value drawings to represent subtraction with up to 2 decompositions &amp; relate them to written recordings.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use place value drawings to represent subtraction from numbers with 0 in the tens place.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subtract by using multiple strategies &amp; defend an efficient strategy.</a:t>
            </a:r>
          </a:p>
          <a:p>
            <a:r>
              <a:rPr lang="en-US" sz="1126" b="1" dirty="0">
                <a:latin typeface="+mj-lt"/>
              </a:rPr>
              <a:t>Social Studies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identify where goods come from.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2D3BD8-87A1-88B8-69C2-69D0BA8BC6C1}"/>
              </a:ext>
            </a:extLst>
          </p:cNvPr>
          <p:cNvSpPr txBox="1"/>
          <p:nvPr/>
        </p:nvSpPr>
        <p:spPr>
          <a:xfrm>
            <a:off x="4406578" y="1631775"/>
            <a:ext cx="1106130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Phone:</a:t>
            </a:r>
          </a:p>
          <a:p>
            <a:pPr algn="ctr"/>
            <a:r>
              <a:rPr lang="en-US" sz="1257" dirty="0">
                <a:latin typeface="+mj-lt"/>
              </a:rPr>
              <a:t>573-659-3180</a:t>
            </a:r>
          </a:p>
          <a:p>
            <a:pPr algn="ctr"/>
            <a:r>
              <a:rPr lang="en-US" sz="1257" dirty="0">
                <a:latin typeface="+mj-lt"/>
              </a:rPr>
              <a:t>Plan Time:</a:t>
            </a:r>
          </a:p>
          <a:p>
            <a:pPr algn="ctr"/>
            <a:r>
              <a:rPr lang="en-US" sz="1257" dirty="0">
                <a:latin typeface="+mj-lt"/>
              </a:rPr>
              <a:t>1:35-2:25 pm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01F81B-2D1D-60EE-76FB-31F830673303}"/>
              </a:ext>
            </a:extLst>
          </p:cNvPr>
          <p:cNvSpPr txBox="1"/>
          <p:nvPr/>
        </p:nvSpPr>
        <p:spPr>
          <a:xfrm>
            <a:off x="1962054" y="1626560"/>
            <a:ext cx="2627694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The Moreau Heights family is committed to providing a positive and safe learning environment to support responsible and productive citizens.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293A57-0496-FF53-3816-F09F82E4AB80}"/>
              </a:ext>
            </a:extLst>
          </p:cNvPr>
          <p:cNvSpPr txBox="1"/>
          <p:nvPr/>
        </p:nvSpPr>
        <p:spPr>
          <a:xfrm>
            <a:off x="3791803" y="7022338"/>
            <a:ext cx="3490436" cy="1381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u="sng" dirty="0">
                <a:latin typeface="+mj-lt"/>
              </a:rPr>
              <a:t>Please feel free to send in class </a:t>
            </a:r>
          </a:p>
          <a:p>
            <a:r>
              <a:rPr lang="en-US" sz="1676" b="1" u="sng" dirty="0">
                <a:latin typeface="+mj-lt"/>
              </a:rPr>
              <a:t>snacks!!!</a:t>
            </a:r>
          </a:p>
          <a:p>
            <a:endParaRPr lang="en-US" sz="1676" b="1" u="sng" dirty="0">
              <a:latin typeface="+mj-lt"/>
            </a:endParaRPr>
          </a:p>
          <a:p>
            <a:r>
              <a:rPr lang="en-US" sz="1676" b="1" u="sng" dirty="0">
                <a:latin typeface="+mj-lt"/>
              </a:rPr>
              <a:t>Please continue reading</a:t>
            </a:r>
          </a:p>
          <a:p>
            <a:r>
              <a:rPr lang="en-US" sz="1676" b="1" u="sng" dirty="0">
                <a:latin typeface="+mj-lt"/>
              </a:rPr>
              <a:t>with your child at home!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F9FD06-961C-BC28-0149-F76AB9E90F1B}"/>
              </a:ext>
            </a:extLst>
          </p:cNvPr>
          <p:cNvSpPr txBox="1"/>
          <p:nvPr/>
        </p:nvSpPr>
        <p:spPr>
          <a:xfrm>
            <a:off x="274646" y="7053172"/>
            <a:ext cx="3490436" cy="2735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dirty="0">
                <a:latin typeface="+mj-lt"/>
              </a:rPr>
              <a:t>Specials Schedule:</a:t>
            </a: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Library Check-Out:</a:t>
            </a:r>
          </a:p>
          <a:p>
            <a:r>
              <a:rPr lang="en-US" sz="1467" dirty="0">
                <a:latin typeface="+mj-lt"/>
              </a:rPr>
              <a:t>Second grade has check-out on Fridays! Please help your child remember their books!</a:t>
            </a:r>
          </a:p>
        </p:txBody>
      </p:sp>
      <p:graphicFrame>
        <p:nvGraphicFramePr>
          <p:cNvPr id="21" name="Table 15">
            <a:extLst>
              <a:ext uri="{FF2B5EF4-FFF2-40B4-BE49-F238E27FC236}">
                <a16:creationId xmlns:a16="http://schemas.microsoft.com/office/drawing/2014/main" id="{32138007-13B3-D20C-4979-FB0918965B0D}"/>
              </a:ext>
            </a:extLst>
          </p:cNvPr>
          <p:cNvGraphicFramePr>
            <a:graphicFrameLocks noGrp="1"/>
          </p:cNvGraphicFramePr>
          <p:nvPr/>
        </p:nvGraphicFramePr>
        <p:xfrm>
          <a:off x="686631" y="7438662"/>
          <a:ext cx="2840340" cy="133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90">
                  <a:extLst>
                    <a:ext uri="{9D8B030D-6E8A-4147-A177-3AD203B41FA5}">
                      <a16:colId xmlns:a16="http://schemas.microsoft.com/office/drawing/2014/main" val="378289233"/>
                    </a:ext>
                  </a:extLst>
                </a:gridCol>
                <a:gridCol w="788858">
                  <a:extLst>
                    <a:ext uri="{9D8B030D-6E8A-4147-A177-3AD203B41FA5}">
                      <a16:colId xmlns:a16="http://schemas.microsoft.com/office/drawing/2014/main" val="1759787066"/>
                    </a:ext>
                  </a:extLst>
                </a:gridCol>
                <a:gridCol w="833511">
                  <a:extLst>
                    <a:ext uri="{9D8B030D-6E8A-4147-A177-3AD203B41FA5}">
                      <a16:colId xmlns:a16="http://schemas.microsoft.com/office/drawing/2014/main" val="694598773"/>
                    </a:ext>
                  </a:extLst>
                </a:gridCol>
                <a:gridCol w="838681">
                  <a:extLst>
                    <a:ext uri="{9D8B030D-6E8A-4147-A177-3AD203B41FA5}">
                      <a16:colId xmlns:a16="http://schemas.microsoft.com/office/drawing/2014/main" val="167278576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794" marR="95794" marT="47897" marB="478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Mr. J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Mrs. M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Ms. S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3354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1734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B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07864"/>
                  </a:ext>
                </a:extLst>
              </a:tr>
              <a:tr h="35973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23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0698854-424C-09FF-2EF8-AA5FA09AAA83}"/>
              </a:ext>
            </a:extLst>
          </p:cNvPr>
          <p:cNvSpPr txBox="1"/>
          <p:nvPr/>
        </p:nvSpPr>
        <p:spPr>
          <a:xfrm>
            <a:off x="1962054" y="1178390"/>
            <a:ext cx="5530196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86" dirty="0">
                <a:solidFill>
                  <a:schemeClr val="bg1"/>
                </a:solidFill>
                <a:latin typeface="+mj-lt"/>
              </a:rPr>
              <a:t>March 14, 2025</a:t>
            </a:r>
          </a:p>
        </p:txBody>
      </p:sp>
    </p:spTree>
    <p:extLst>
      <p:ext uri="{BB962C8B-B14F-4D97-AF65-F5344CB8AC3E}">
        <p14:creationId xmlns:p14="http://schemas.microsoft.com/office/powerpoint/2010/main" val="398817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5658</TotalTime>
  <Words>287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Schell</dc:creator>
  <cp:lastModifiedBy>Theresa Schell</cp:lastModifiedBy>
  <cp:revision>17</cp:revision>
  <cp:lastPrinted>2025-03-13T11:58:56Z</cp:lastPrinted>
  <dcterms:created xsi:type="dcterms:W3CDTF">2025-01-28T21:01:04Z</dcterms:created>
  <dcterms:modified xsi:type="dcterms:W3CDTF">2025-03-13T19:01:45Z</dcterms:modified>
</cp:coreProperties>
</file>